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oxima Nova Bold" charset="1" panose="02000506030000020004"/>
      <p:regular r:id="rId23"/>
    </p:embeddedFont>
    <p:embeddedFont>
      <p:font typeface="Proxima Nova" charset="1" panose="0200050603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../media/image70.png" Type="http://schemas.openxmlformats.org/officeDocument/2006/relationships/image"/><Relationship Id="rId12" Target="../media/image71.svg" Type="http://schemas.openxmlformats.org/officeDocument/2006/relationships/image"/><Relationship Id="rId2" Target="../media/image61.jpe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svg" Type="http://schemas.openxmlformats.org/officeDocument/2006/relationships/image"/><Relationship Id="rId2" Target="../media/image6.jpe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2" Target="../media/image55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image82.png" Type="http://schemas.openxmlformats.org/officeDocument/2006/relationships/image"/><Relationship Id="rId4" Target="../media/image83.svg" Type="http://schemas.openxmlformats.org/officeDocument/2006/relationships/image"/><Relationship Id="rId5" Target="../media/image84.png" Type="http://schemas.openxmlformats.org/officeDocument/2006/relationships/image"/><Relationship Id="rId6" Target="../media/image8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Relationship Id="rId7" Target="../media/image8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1968" y="-1381976"/>
            <a:ext cx="5394589" cy="5372111"/>
          </a:xfrm>
          <a:custGeom>
            <a:avLst/>
            <a:gdLst/>
            <a:ahLst/>
            <a:cxnLst/>
            <a:rect r="r" b="b" t="t" l="l"/>
            <a:pathLst>
              <a:path h="5372111" w="5394589">
                <a:moveTo>
                  <a:pt x="0" y="0"/>
                </a:moveTo>
                <a:lnTo>
                  <a:pt x="5394588" y="0"/>
                </a:lnTo>
                <a:lnTo>
                  <a:pt x="5394588" y="5372111"/>
                </a:lnTo>
                <a:lnTo>
                  <a:pt x="0" y="5372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129" y="2640330"/>
            <a:ext cx="9518135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INFORME TÉCNICO COMPARATIVO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9129" y="5218074"/>
            <a:ext cx="653477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329">
                <a:solidFill>
                  <a:srgbClr val="05F4F9"/>
                </a:solidFill>
                <a:latin typeface="Proxima Nova"/>
                <a:ea typeface="Proxima Nova"/>
                <a:cs typeface="Proxima Nova"/>
                <a:sym typeface="Proxima Nova"/>
              </a:rPr>
              <a:t>SOBRE ARQUITECTURAS CENTRALIZADAS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9129" y="7395741"/>
            <a:ext cx="547130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5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CRISTOPHER VALENTINO TAPIA ESPIRITU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9129" y="6394094"/>
            <a:ext cx="642028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CLIENTE - SERVIDOR Y DISTRIBUIDAS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36244" y="1776438"/>
            <a:ext cx="7349169" cy="8229600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49537" t="0" r="-4953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7999854" y="92583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32818" y="235996"/>
            <a:ext cx="7752595" cy="14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4"/>
              </a:lnSpc>
            </a:pPr>
            <a:r>
              <a:rPr lang="en-US" b="true" sz="9162" spc="-448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DESVENTAJAS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09526" y="2042069"/>
            <a:ext cx="3626130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6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rendimiento del sistema depende de la calidad y velocidad de la red.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09526" y="861113"/>
            <a:ext cx="3328353" cy="105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DEPENDENCIA DE LA RED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09526" y="4488913"/>
            <a:ext cx="3626130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6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Requiere un hardware de servidor dedicado y una infraestructura de red robusta.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09526" y="3842356"/>
            <a:ext cx="2796018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MAYOR COSTO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09526" y="7466802"/>
            <a:ext cx="3626130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6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Más complejo de configurar y administrar que un sistema centralizado.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09526" y="6820245"/>
            <a:ext cx="2680918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COMPLEJIDAD</a:t>
            </a:r>
          </a:p>
        </p:txBody>
      </p: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14162" y="3469058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446145" y="-502997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52904" y="6272999"/>
            <a:ext cx="3050130" cy="3050130"/>
          </a:xfrm>
          <a:custGeom>
            <a:avLst/>
            <a:gdLst/>
            <a:ahLst/>
            <a:cxnLst/>
            <a:rect r="r" b="b" t="t" l="l"/>
            <a:pathLst>
              <a:path h="3050130" w="3050130">
                <a:moveTo>
                  <a:pt x="0" y="0"/>
                </a:moveTo>
                <a:lnTo>
                  <a:pt x="3050130" y="0"/>
                </a:lnTo>
                <a:lnTo>
                  <a:pt x="3050130" y="3050130"/>
                </a:lnTo>
                <a:lnTo>
                  <a:pt x="0" y="30501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5248" y="4902691"/>
            <a:ext cx="840222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Prácticamente cualquier sitio web o aplicación móvil moderna la utiliza. Por ejemplo, una aplicación web de un banco (cliente) que se conecta a una base de datos Oracle o PostgreSQL (servidor) para procesar transacciones.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49347" y="7449937"/>
            <a:ext cx="5245755" cy="696255"/>
          </a:xfrm>
          <a:custGeom>
            <a:avLst/>
            <a:gdLst/>
            <a:ahLst/>
            <a:cxnLst/>
            <a:rect r="r" b="b" t="t" l="l"/>
            <a:pathLst>
              <a:path h="696255" w="5245755">
                <a:moveTo>
                  <a:pt x="0" y="0"/>
                </a:moveTo>
                <a:lnTo>
                  <a:pt x="5245755" y="0"/>
                </a:lnTo>
                <a:lnTo>
                  <a:pt x="5245755" y="696255"/>
                </a:lnTo>
                <a:lnTo>
                  <a:pt x="0" y="696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35248" y="1454091"/>
            <a:ext cx="7406111" cy="214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EJEMPLOS DE IMPLEMENTACIÓN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35248" y="3620651"/>
            <a:ext cx="9017503" cy="106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 DBMS ACTUALES</a:t>
            </a:r>
          </a:p>
        </p:txBody>
      </p:sp>
    </p:spTree>
  </p:cSld>
  <p:clrMapOvr>
    <a:masterClrMapping/>
  </p:clrMapOvr>
  <p:transition spd="fast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7610559">
            <a:off x="8824200" y="-5897457"/>
            <a:ext cx="15683364" cy="13432016"/>
            <a:chOff x="0" y="0"/>
            <a:chExt cx="956743" cy="8194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6743" cy="819403"/>
            </a:xfrm>
            <a:custGeom>
              <a:avLst/>
              <a:gdLst/>
              <a:ahLst/>
              <a:cxnLst/>
              <a:rect r="r" b="b" t="t" l="l"/>
              <a:pathLst>
                <a:path h="819403" w="956743">
                  <a:moveTo>
                    <a:pt x="478372" y="0"/>
                  </a:moveTo>
                  <a:cubicBezTo>
                    <a:pt x="214174" y="0"/>
                    <a:pt x="0" y="183430"/>
                    <a:pt x="0" y="409701"/>
                  </a:cubicBezTo>
                  <a:cubicBezTo>
                    <a:pt x="0" y="635973"/>
                    <a:pt x="214174" y="819403"/>
                    <a:pt x="478372" y="819403"/>
                  </a:cubicBezTo>
                  <a:cubicBezTo>
                    <a:pt x="742569" y="819403"/>
                    <a:pt x="956743" y="635973"/>
                    <a:pt x="956743" y="409701"/>
                  </a:cubicBezTo>
                  <a:cubicBezTo>
                    <a:pt x="956743" y="183430"/>
                    <a:pt x="742569" y="0"/>
                    <a:pt x="478372" y="0"/>
                  </a:cubicBezTo>
                  <a:close/>
                </a:path>
              </a:pathLst>
            </a:custGeom>
            <a:solidFill>
              <a:srgbClr val="05F4F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9695" y="29194"/>
              <a:ext cx="777354" cy="71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45060" y="-297950"/>
            <a:ext cx="8481852" cy="848185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88" t="0" r="-7508" b="-662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83894" y="1556894"/>
            <a:ext cx="2417559" cy="3250500"/>
          </a:xfrm>
          <a:custGeom>
            <a:avLst/>
            <a:gdLst/>
            <a:ahLst/>
            <a:cxnLst/>
            <a:rect r="r" b="b" t="t" l="l"/>
            <a:pathLst>
              <a:path h="3250500" w="2417559">
                <a:moveTo>
                  <a:pt x="0" y="0"/>
                </a:moveTo>
                <a:lnTo>
                  <a:pt x="2417559" y="0"/>
                </a:lnTo>
                <a:lnTo>
                  <a:pt x="2417559" y="3250500"/>
                </a:lnTo>
                <a:lnTo>
                  <a:pt x="0" y="325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41942" y="6302974"/>
            <a:ext cx="5491980" cy="5910651"/>
          </a:xfrm>
          <a:custGeom>
            <a:avLst/>
            <a:gdLst/>
            <a:ahLst/>
            <a:cxnLst/>
            <a:rect r="r" b="b" t="t" l="l"/>
            <a:pathLst>
              <a:path h="5910651" w="5491980">
                <a:moveTo>
                  <a:pt x="0" y="0"/>
                </a:moveTo>
                <a:lnTo>
                  <a:pt x="5491981" y="0"/>
                </a:lnTo>
                <a:lnTo>
                  <a:pt x="5491981" y="5910652"/>
                </a:lnTo>
                <a:lnTo>
                  <a:pt x="0" y="5910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92673" y="2806448"/>
            <a:ext cx="71565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5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ARQUITECTURA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2673" y="3788859"/>
            <a:ext cx="71565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500" b="true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DISTRIBUIDA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78998" y="4769294"/>
            <a:ext cx="5866308" cy="221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Los datos se almacenan en múltiples computadoras (nodos) físicamente separadas y conectadas por una red. Para el usuario, la base de datos funciona como un único sistema lógico, aunque físicamente esté fragmentada o replicada en varias ubicaciones.</a:t>
            </a:r>
          </a:p>
        </p:txBody>
      </p: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02585" y="3616278"/>
            <a:ext cx="2723206" cy="27232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2F6F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14738" y="3638593"/>
            <a:ext cx="2723206" cy="27232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2F6F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09953" y="3638593"/>
            <a:ext cx="2723206" cy="27232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2F6F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35983" y="3616278"/>
            <a:ext cx="2723206" cy="272320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2F6F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45947" y="6648611"/>
            <a:ext cx="3504645" cy="737574"/>
            <a:chOff x="0" y="0"/>
            <a:chExt cx="923034" cy="1942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23034" cy="194258"/>
            </a:xfrm>
            <a:custGeom>
              <a:avLst/>
              <a:gdLst/>
              <a:ahLst/>
              <a:cxnLst/>
              <a:rect r="r" b="b" t="t" l="l"/>
              <a:pathLst>
                <a:path h="194258" w="923034">
                  <a:moveTo>
                    <a:pt x="0" y="0"/>
                  </a:moveTo>
                  <a:lnTo>
                    <a:pt x="923034" y="0"/>
                  </a:lnTo>
                  <a:lnTo>
                    <a:pt x="923034" y="194258"/>
                  </a:lnTo>
                  <a:lnTo>
                    <a:pt x="0" y="1942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F6F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923034" cy="24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11558" y="6648611"/>
            <a:ext cx="3129566" cy="737574"/>
            <a:chOff x="0" y="0"/>
            <a:chExt cx="824248" cy="1942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4248" cy="194258"/>
            </a:xfrm>
            <a:custGeom>
              <a:avLst/>
              <a:gdLst/>
              <a:ahLst/>
              <a:cxnLst/>
              <a:rect r="r" b="b" t="t" l="l"/>
              <a:pathLst>
                <a:path h="194258" w="824248">
                  <a:moveTo>
                    <a:pt x="0" y="0"/>
                  </a:moveTo>
                  <a:lnTo>
                    <a:pt x="824248" y="0"/>
                  </a:lnTo>
                  <a:lnTo>
                    <a:pt x="824248" y="194258"/>
                  </a:lnTo>
                  <a:lnTo>
                    <a:pt x="0" y="1942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F6FC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24248" cy="24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07849" y="6648611"/>
            <a:ext cx="3366985" cy="737574"/>
            <a:chOff x="0" y="0"/>
            <a:chExt cx="886778" cy="1942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6778" cy="194258"/>
            </a:xfrm>
            <a:custGeom>
              <a:avLst/>
              <a:gdLst/>
              <a:ahLst/>
              <a:cxnLst/>
              <a:rect r="r" b="b" t="t" l="l"/>
              <a:pathLst>
                <a:path h="194258" w="886778">
                  <a:moveTo>
                    <a:pt x="0" y="0"/>
                  </a:moveTo>
                  <a:lnTo>
                    <a:pt x="886778" y="0"/>
                  </a:lnTo>
                  <a:lnTo>
                    <a:pt x="886778" y="194258"/>
                  </a:lnTo>
                  <a:lnTo>
                    <a:pt x="0" y="1942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F6F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86778" cy="24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135983" y="6648611"/>
            <a:ext cx="2845623" cy="737574"/>
            <a:chOff x="0" y="0"/>
            <a:chExt cx="749464" cy="1942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49464" cy="194258"/>
            </a:xfrm>
            <a:custGeom>
              <a:avLst/>
              <a:gdLst/>
              <a:ahLst/>
              <a:cxnLst/>
              <a:rect r="r" b="b" t="t" l="l"/>
              <a:pathLst>
                <a:path h="194258" w="749464">
                  <a:moveTo>
                    <a:pt x="0" y="0"/>
                  </a:moveTo>
                  <a:lnTo>
                    <a:pt x="749464" y="0"/>
                  </a:lnTo>
                  <a:lnTo>
                    <a:pt x="749464" y="194258"/>
                  </a:lnTo>
                  <a:lnTo>
                    <a:pt x="0" y="1942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F6FC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749464" cy="24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056874" y="1036165"/>
            <a:ext cx="14724905" cy="1993998"/>
          </a:xfrm>
          <a:custGeom>
            <a:avLst/>
            <a:gdLst/>
            <a:ahLst/>
            <a:cxnLst/>
            <a:rect r="r" b="b" t="t" l="l"/>
            <a:pathLst>
              <a:path h="1993998" w="14724905">
                <a:moveTo>
                  <a:pt x="0" y="0"/>
                </a:moveTo>
                <a:lnTo>
                  <a:pt x="14724905" y="0"/>
                </a:lnTo>
                <a:lnTo>
                  <a:pt x="14724905" y="1993998"/>
                </a:lnTo>
                <a:lnTo>
                  <a:pt x="0" y="199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996250" y="4019074"/>
            <a:ext cx="1404038" cy="1929950"/>
          </a:xfrm>
          <a:custGeom>
            <a:avLst/>
            <a:gdLst/>
            <a:ahLst/>
            <a:cxnLst/>
            <a:rect r="r" b="b" t="t" l="l"/>
            <a:pathLst>
              <a:path h="1929950" w="1404038">
                <a:moveTo>
                  <a:pt x="0" y="0"/>
                </a:moveTo>
                <a:lnTo>
                  <a:pt x="1404039" y="0"/>
                </a:lnTo>
                <a:lnTo>
                  <a:pt x="1404039" y="1929950"/>
                </a:lnTo>
                <a:lnTo>
                  <a:pt x="0" y="192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389684" y="3966298"/>
            <a:ext cx="1773313" cy="2080133"/>
          </a:xfrm>
          <a:custGeom>
            <a:avLst/>
            <a:gdLst/>
            <a:ahLst/>
            <a:cxnLst/>
            <a:rect r="r" b="b" t="t" l="l"/>
            <a:pathLst>
              <a:path h="2080133" w="1773313">
                <a:moveTo>
                  <a:pt x="0" y="0"/>
                </a:moveTo>
                <a:lnTo>
                  <a:pt x="1773313" y="0"/>
                </a:lnTo>
                <a:lnTo>
                  <a:pt x="1773313" y="2080132"/>
                </a:lnTo>
                <a:lnTo>
                  <a:pt x="0" y="2080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841695" y="3837727"/>
            <a:ext cx="2299293" cy="2337274"/>
          </a:xfrm>
          <a:custGeom>
            <a:avLst/>
            <a:gdLst/>
            <a:ahLst/>
            <a:cxnLst/>
            <a:rect r="r" b="b" t="t" l="l"/>
            <a:pathLst>
              <a:path h="2337274" w="2299293">
                <a:moveTo>
                  <a:pt x="0" y="0"/>
                </a:moveTo>
                <a:lnTo>
                  <a:pt x="2299293" y="0"/>
                </a:lnTo>
                <a:lnTo>
                  <a:pt x="2299293" y="2337274"/>
                </a:lnTo>
                <a:lnTo>
                  <a:pt x="0" y="23372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252161" y="3726542"/>
            <a:ext cx="2490851" cy="2490851"/>
          </a:xfrm>
          <a:custGeom>
            <a:avLst/>
            <a:gdLst/>
            <a:ahLst/>
            <a:cxnLst/>
            <a:rect r="r" b="b" t="t" l="l"/>
            <a:pathLst>
              <a:path h="2490851" w="2490851">
                <a:moveTo>
                  <a:pt x="0" y="0"/>
                </a:moveTo>
                <a:lnTo>
                  <a:pt x="2490851" y="0"/>
                </a:lnTo>
                <a:lnTo>
                  <a:pt x="2490851" y="2490851"/>
                </a:lnTo>
                <a:lnTo>
                  <a:pt x="0" y="2490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945947" y="6642749"/>
            <a:ext cx="3504645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TRANSPARENCIA DE UBICACIÓN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57484" y="6818978"/>
            <a:ext cx="302814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ALTA DISPONIBILIDAD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711558" y="6642765"/>
            <a:ext cx="3129566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FRAGMENTACIÓN Y REPLICACIÓN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06333" y="6642749"/>
            <a:ext cx="250492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PROCESAMIENTO PARALELO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50592" y="1627716"/>
            <a:ext cx="742557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500" b="true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CARACTERÍSTICAS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10343" y="7447529"/>
            <a:ext cx="3440249" cy="139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Los usuarios no necesitan saber dónde están almacenados físicamente los datos.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703751" y="7447529"/>
            <a:ext cx="3137373" cy="210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Los datos pueden dividirse en partes (fragmentación) o copiarse en varios nodos (replicación) para mejorar el rendimiento y la disponibilidad.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02870" y="7447529"/>
            <a:ext cx="3137373" cy="139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 un nod</a:t>
            </a:r>
            <a:r>
              <a:rPr lang="en-US" b="true" sz="1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 falla, el sistema puede seguir funcionando utilizando los datos de otros nodos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135983" y="7447529"/>
            <a:ext cx="2845623" cy="210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Las consultas pueden ejecutarse en paralelo en varios nodos, mejorando drásticamente el rendimiento.</a:t>
            </a:r>
          </a:p>
        </p:txBody>
      </p:sp>
    </p:spTree>
  </p:cSld>
  <p:clrMapOvr>
    <a:masterClrMapping/>
  </p:clrMapOvr>
  <p:transition spd="fast">
    <p:cover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663" y="2686174"/>
            <a:ext cx="1154776" cy="1154776"/>
          </a:xfrm>
          <a:custGeom>
            <a:avLst/>
            <a:gdLst/>
            <a:ahLst/>
            <a:cxnLst/>
            <a:rect r="r" b="b" t="t" l="l"/>
            <a:pathLst>
              <a:path h="1154776" w="1154776">
                <a:moveTo>
                  <a:pt x="0" y="0"/>
                </a:moveTo>
                <a:lnTo>
                  <a:pt x="1154776" y="0"/>
                </a:lnTo>
                <a:lnTo>
                  <a:pt x="1154776" y="1154776"/>
                </a:lnTo>
                <a:lnTo>
                  <a:pt x="0" y="115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8663" y="5101700"/>
            <a:ext cx="1154776" cy="1154776"/>
          </a:xfrm>
          <a:custGeom>
            <a:avLst/>
            <a:gdLst/>
            <a:ahLst/>
            <a:cxnLst/>
            <a:rect r="r" b="b" t="t" l="l"/>
            <a:pathLst>
              <a:path h="1154776" w="1154776">
                <a:moveTo>
                  <a:pt x="0" y="0"/>
                </a:moveTo>
                <a:lnTo>
                  <a:pt x="1154776" y="0"/>
                </a:lnTo>
                <a:lnTo>
                  <a:pt x="1154776" y="1154776"/>
                </a:lnTo>
                <a:lnTo>
                  <a:pt x="0" y="115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8663" y="7464563"/>
            <a:ext cx="1154776" cy="1154776"/>
          </a:xfrm>
          <a:custGeom>
            <a:avLst/>
            <a:gdLst/>
            <a:ahLst/>
            <a:cxnLst/>
            <a:rect r="r" b="b" t="t" l="l"/>
            <a:pathLst>
              <a:path h="1154776" w="1154776">
                <a:moveTo>
                  <a:pt x="0" y="0"/>
                </a:moveTo>
                <a:lnTo>
                  <a:pt x="1154776" y="0"/>
                </a:lnTo>
                <a:lnTo>
                  <a:pt x="1154776" y="1154776"/>
                </a:lnTo>
                <a:lnTo>
                  <a:pt x="0" y="115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79255" y="-14462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65510" y="2686174"/>
            <a:ext cx="1194151" cy="1194151"/>
          </a:xfrm>
          <a:custGeom>
            <a:avLst/>
            <a:gdLst/>
            <a:ahLst/>
            <a:cxnLst/>
            <a:rect r="r" b="b" t="t" l="l"/>
            <a:pathLst>
              <a:path h="1194151" w="1194151">
                <a:moveTo>
                  <a:pt x="0" y="0"/>
                </a:moveTo>
                <a:lnTo>
                  <a:pt x="1194152" y="0"/>
                </a:lnTo>
                <a:lnTo>
                  <a:pt x="1194152" y="1194152"/>
                </a:lnTo>
                <a:lnTo>
                  <a:pt x="0" y="1194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9021" y="1425779"/>
            <a:ext cx="6466659" cy="96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VENTAJAS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5510" y="1387679"/>
            <a:ext cx="6466659" cy="96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true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DESVENTAJAS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8573" y="2582749"/>
            <a:ext cx="4517835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</a:t>
            </a: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 TOLERANCIA A FALLOS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08573" y="4998274"/>
            <a:ext cx="4517835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ESCALABILIDAD HORIZONTAL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8573" y="7417772"/>
            <a:ext cx="4129374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RENDIMIENTO MEJORADO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08573" y="3077400"/>
            <a:ext cx="508710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 caída de un nodo no detiene todo el sistema.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08573" y="5496898"/>
            <a:ext cx="508710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 puede aumentar la capacidad simplemente añadiendo más nodos a la red.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08573" y="7916396"/>
            <a:ext cx="508710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acceso local a los datos reduce la latencia de la red para usuarios geográficamente dispersos.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94857" y="2582749"/>
            <a:ext cx="4517835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</a:t>
            </a: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 COMPLEJIDAD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94857" y="3077400"/>
            <a:ext cx="508710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diseño, la gestión y la sincronización de datos son extremadamente complejos.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165510" y="4546424"/>
            <a:ext cx="1194151" cy="1194151"/>
          </a:xfrm>
          <a:custGeom>
            <a:avLst/>
            <a:gdLst/>
            <a:ahLst/>
            <a:cxnLst/>
            <a:rect r="r" b="b" t="t" l="l"/>
            <a:pathLst>
              <a:path h="1194151" w="1194151">
                <a:moveTo>
                  <a:pt x="0" y="0"/>
                </a:moveTo>
                <a:lnTo>
                  <a:pt x="1194152" y="0"/>
                </a:lnTo>
                <a:lnTo>
                  <a:pt x="1194152" y="1194152"/>
                </a:lnTo>
                <a:lnTo>
                  <a:pt x="0" y="1194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694857" y="4518487"/>
            <a:ext cx="4517835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COS</a:t>
            </a: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TOS ELEVADOS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94857" y="5013138"/>
            <a:ext cx="508710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Requiere software, hardware e infraestructura de red avanzados.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165510" y="6270412"/>
            <a:ext cx="1194151" cy="1194151"/>
          </a:xfrm>
          <a:custGeom>
            <a:avLst/>
            <a:gdLst/>
            <a:ahLst/>
            <a:cxnLst/>
            <a:rect r="r" b="b" t="t" l="l"/>
            <a:pathLst>
              <a:path h="1194151" w="1194151">
                <a:moveTo>
                  <a:pt x="0" y="0"/>
                </a:moveTo>
                <a:lnTo>
                  <a:pt x="1194152" y="0"/>
                </a:lnTo>
                <a:lnTo>
                  <a:pt x="1194152" y="1194151"/>
                </a:lnTo>
                <a:lnTo>
                  <a:pt x="0" y="11941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694857" y="6242475"/>
            <a:ext cx="4517835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DESAFÍ</a:t>
            </a: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OS DE CONSISTENCIA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94857" y="6737126"/>
            <a:ext cx="508710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Mantener la consistencia de los datos en todos los nodos es un problema complejo (ver Teorema CAP).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165510" y="8064149"/>
            <a:ext cx="1194151" cy="1194151"/>
          </a:xfrm>
          <a:custGeom>
            <a:avLst/>
            <a:gdLst/>
            <a:ahLst/>
            <a:cxnLst/>
            <a:rect r="r" b="b" t="t" l="l"/>
            <a:pathLst>
              <a:path h="1194151" w="1194151">
                <a:moveTo>
                  <a:pt x="0" y="0"/>
                </a:moveTo>
                <a:lnTo>
                  <a:pt x="1194152" y="0"/>
                </a:lnTo>
                <a:lnTo>
                  <a:pt x="1194152" y="1194151"/>
                </a:lnTo>
                <a:lnTo>
                  <a:pt x="0" y="11941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694857" y="8036212"/>
            <a:ext cx="4517835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SEGURIDAD COMP</a:t>
            </a:r>
            <a:r>
              <a:rPr lang="en-US" b="true" sz="2494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LEJA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94857" y="8530862"/>
            <a:ext cx="508710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Proteger múltiples nodos y las comunicaciones entre ellos es un gran desafío.</a:t>
            </a:r>
          </a:p>
        </p:txBody>
      </p:sp>
    </p:spTree>
  </p:cSld>
  <p:clrMapOvr>
    <a:masterClrMapping/>
  </p:clrMapOvr>
  <p:transition spd="fast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78286" y="1459723"/>
            <a:ext cx="7473112" cy="176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5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EJEMPLOS DE IMPLEMENTACIÓN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78286" y="3144415"/>
            <a:ext cx="7156589" cy="176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500" b="true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 D</a:t>
            </a:r>
            <a:r>
              <a:rPr lang="en-US" b="true" sz="6500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BMS ACTUALES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34583" y="622831"/>
            <a:ext cx="3186954" cy="4284980"/>
          </a:xfrm>
          <a:custGeom>
            <a:avLst/>
            <a:gdLst/>
            <a:ahLst/>
            <a:cxnLst/>
            <a:rect r="r" b="b" t="t" l="l"/>
            <a:pathLst>
              <a:path h="4284980" w="3186954">
                <a:moveTo>
                  <a:pt x="0" y="0"/>
                </a:moveTo>
                <a:lnTo>
                  <a:pt x="3186954" y="0"/>
                </a:lnTo>
                <a:lnTo>
                  <a:pt x="3186954" y="4284979"/>
                </a:lnTo>
                <a:lnTo>
                  <a:pt x="0" y="42849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72406" y="1963880"/>
            <a:ext cx="1286335" cy="2827110"/>
          </a:xfrm>
          <a:custGeom>
            <a:avLst/>
            <a:gdLst/>
            <a:ahLst/>
            <a:cxnLst/>
            <a:rect r="r" b="b" t="t" l="l"/>
            <a:pathLst>
              <a:path h="2827110" w="1286335">
                <a:moveTo>
                  <a:pt x="0" y="0"/>
                </a:moveTo>
                <a:lnTo>
                  <a:pt x="1286335" y="0"/>
                </a:lnTo>
                <a:lnTo>
                  <a:pt x="1286335" y="2827110"/>
                </a:lnTo>
                <a:lnTo>
                  <a:pt x="0" y="2827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6127" y="2274975"/>
            <a:ext cx="4758421" cy="2516015"/>
          </a:xfrm>
          <a:custGeom>
            <a:avLst/>
            <a:gdLst/>
            <a:ahLst/>
            <a:cxnLst/>
            <a:rect r="r" b="b" t="t" l="l"/>
            <a:pathLst>
              <a:path h="2516015" w="4758421">
                <a:moveTo>
                  <a:pt x="0" y="0"/>
                </a:moveTo>
                <a:lnTo>
                  <a:pt x="4758421" y="0"/>
                </a:lnTo>
                <a:lnTo>
                  <a:pt x="4758421" y="2516015"/>
                </a:lnTo>
                <a:lnTo>
                  <a:pt x="0" y="2516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84461" y="5143500"/>
            <a:ext cx="4050332" cy="4050332"/>
          </a:xfrm>
          <a:custGeom>
            <a:avLst/>
            <a:gdLst/>
            <a:ahLst/>
            <a:cxnLst/>
            <a:rect r="r" b="b" t="t" l="l"/>
            <a:pathLst>
              <a:path h="4050332" w="4050332">
                <a:moveTo>
                  <a:pt x="0" y="0"/>
                </a:moveTo>
                <a:lnTo>
                  <a:pt x="4050332" y="0"/>
                </a:lnTo>
                <a:lnTo>
                  <a:pt x="4050332" y="4050332"/>
                </a:lnTo>
                <a:lnTo>
                  <a:pt x="0" y="40503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34872" y="5406452"/>
            <a:ext cx="3787380" cy="3787380"/>
          </a:xfrm>
          <a:custGeom>
            <a:avLst/>
            <a:gdLst/>
            <a:ahLst/>
            <a:cxnLst/>
            <a:rect r="r" b="b" t="t" l="l"/>
            <a:pathLst>
              <a:path h="3787380" w="3787380">
                <a:moveTo>
                  <a:pt x="0" y="0"/>
                </a:moveTo>
                <a:lnTo>
                  <a:pt x="3787380" y="0"/>
                </a:lnTo>
                <a:lnTo>
                  <a:pt x="3787380" y="3787380"/>
                </a:lnTo>
                <a:lnTo>
                  <a:pt x="0" y="3787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92673" y="5063552"/>
            <a:ext cx="5721421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Sistemas a gran escala como los de redes sociales o banca global. DBMS diseñados para esto incluyen Google Cloud Spanner, Apache Cassandra o CockroachDB. También se implementa con funcionalidades de clúster o sharding de MongoDB, PostgreSQL (con extensiones) y Oracle (RAC).</a:t>
            </a:r>
          </a:p>
        </p:txBody>
      </p:sp>
    </p:spTree>
  </p:cSld>
  <p:clrMapOvr>
    <a:masterClrMapping/>
  </p:clrMapOvr>
  <p:transition spd="fast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6177" y="5279613"/>
            <a:ext cx="3239972" cy="1470516"/>
            <a:chOff x="0" y="0"/>
            <a:chExt cx="4319962" cy="196068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35373"/>
              <a:ext cx="3828450" cy="1425315"/>
              <a:chOff x="0" y="0"/>
              <a:chExt cx="521785" cy="19425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21785" cy="194258"/>
              </a:xfrm>
              <a:custGeom>
                <a:avLst/>
                <a:gdLst/>
                <a:ahLst/>
                <a:cxnLst/>
                <a:rect r="r" b="b" t="t" l="l"/>
                <a:pathLst>
                  <a:path h="194258" w="521785">
                    <a:moveTo>
                      <a:pt x="0" y="0"/>
                    </a:moveTo>
                    <a:lnTo>
                      <a:pt x="521785" y="0"/>
                    </a:lnTo>
                    <a:lnTo>
                      <a:pt x="521785" y="194258"/>
                    </a:lnTo>
                    <a:lnTo>
                      <a:pt x="0" y="19425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2F6FC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21785" cy="241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09228" y="0"/>
              <a:ext cx="2610734" cy="1144372"/>
            </a:xfrm>
            <a:custGeom>
              <a:avLst/>
              <a:gdLst/>
              <a:ahLst/>
              <a:cxnLst/>
              <a:rect r="r" b="b" t="t" l="l"/>
              <a:pathLst>
                <a:path h="1144372" w="2610734">
                  <a:moveTo>
                    <a:pt x="0" y="0"/>
                  </a:moveTo>
                  <a:lnTo>
                    <a:pt x="2610734" y="0"/>
                  </a:lnTo>
                  <a:lnTo>
                    <a:pt x="2610734" y="1144372"/>
                  </a:lnTo>
                  <a:lnTo>
                    <a:pt x="0" y="1144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698133" y="623252"/>
            <a:ext cx="782701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5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RECOMENDACIÓN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16177" y="248412"/>
            <a:ext cx="7315200" cy="780288"/>
          </a:xfrm>
          <a:custGeom>
            <a:avLst/>
            <a:gdLst/>
            <a:ahLst/>
            <a:cxnLst/>
            <a:rect r="r" b="b" t="t" l="l"/>
            <a:pathLst>
              <a:path h="780288" w="7315200">
                <a:moveTo>
                  <a:pt x="0" y="0"/>
                </a:moveTo>
                <a:lnTo>
                  <a:pt x="7315200" y="0"/>
                </a:lnTo>
                <a:lnTo>
                  <a:pt x="73152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31235" y="1605598"/>
            <a:ext cx="8825531" cy="176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b="true" sz="6500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PARA UN SISTEMA DE GESTIÓN ACADÉMICA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2940" y="6923331"/>
            <a:ext cx="3019164" cy="162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5"/>
              </a:lnSpc>
            </a:pPr>
            <a:r>
              <a:rPr lang="en-US" sz="154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Ofrece el rendimiento necesario para soportar a miles de estudiantes y docentes concurrentes sin la extrema complejidad y costo de una arquitectura distribuida.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0401" y="5704425"/>
            <a:ext cx="2328538" cy="101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3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BALANCE ENTRE RENDIMIENTO Y COMPLEJIDAD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57132" y="3391473"/>
            <a:ext cx="1057373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 arquitectura más adecuada es la Cliente-Servidor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189524" y="5279613"/>
            <a:ext cx="3239972" cy="1470516"/>
            <a:chOff x="0" y="0"/>
            <a:chExt cx="4319962" cy="196068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535373"/>
              <a:ext cx="3828450" cy="1425315"/>
              <a:chOff x="0" y="0"/>
              <a:chExt cx="521785" cy="19425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21785" cy="194258"/>
              </a:xfrm>
              <a:custGeom>
                <a:avLst/>
                <a:gdLst/>
                <a:ahLst/>
                <a:cxnLst/>
                <a:rect r="r" b="b" t="t" l="l"/>
                <a:pathLst>
                  <a:path h="194258" w="521785">
                    <a:moveTo>
                      <a:pt x="0" y="0"/>
                    </a:moveTo>
                    <a:lnTo>
                      <a:pt x="521785" y="0"/>
                    </a:lnTo>
                    <a:lnTo>
                      <a:pt x="521785" y="194258"/>
                    </a:lnTo>
                    <a:lnTo>
                      <a:pt x="0" y="19425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2F6FC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521785" cy="241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709228" y="0"/>
              <a:ext cx="2610734" cy="1144372"/>
            </a:xfrm>
            <a:custGeom>
              <a:avLst/>
              <a:gdLst/>
              <a:ahLst/>
              <a:cxnLst/>
              <a:rect r="r" b="b" t="t" l="l"/>
              <a:pathLst>
                <a:path h="1144372" w="2610734">
                  <a:moveTo>
                    <a:pt x="0" y="0"/>
                  </a:moveTo>
                  <a:lnTo>
                    <a:pt x="2610734" y="0"/>
                  </a:lnTo>
                  <a:lnTo>
                    <a:pt x="2610734" y="1144372"/>
                  </a:lnTo>
                  <a:lnTo>
                    <a:pt x="0" y="1144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246287" y="6923331"/>
            <a:ext cx="3017571" cy="2715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5"/>
              </a:lnSpc>
            </a:pPr>
            <a:r>
              <a:rPr lang="en-US" sz="154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 sistema académico no puede permitirse inconsistencias en las notas o matrículas. La arquitectura cliente-servidor, utilizando un SGBD relacional como PostgreSQL o SQL Server, garantiza transacciones ACID (Atomicidad, Consistencia, Aislamiento y Durabilidad), lo cual es fundamental.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91915" y="5873890"/>
            <a:ext cx="2328538" cy="6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3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CONSISTENCIA DE DATOS CRÍTICA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762870" y="5279613"/>
            <a:ext cx="3239972" cy="1470516"/>
            <a:chOff x="0" y="0"/>
            <a:chExt cx="4319962" cy="196068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535373"/>
              <a:ext cx="3828450" cy="1425315"/>
              <a:chOff x="0" y="0"/>
              <a:chExt cx="521785" cy="19425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21785" cy="194258"/>
              </a:xfrm>
              <a:custGeom>
                <a:avLst/>
                <a:gdLst/>
                <a:ahLst/>
                <a:cxnLst/>
                <a:rect r="r" b="b" t="t" l="l"/>
                <a:pathLst>
                  <a:path h="194258" w="521785">
                    <a:moveTo>
                      <a:pt x="0" y="0"/>
                    </a:moveTo>
                    <a:lnTo>
                      <a:pt x="521785" y="0"/>
                    </a:lnTo>
                    <a:lnTo>
                      <a:pt x="521785" y="194258"/>
                    </a:lnTo>
                    <a:lnTo>
                      <a:pt x="0" y="19425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2F6FC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521785" cy="241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709228" y="0"/>
              <a:ext cx="2610734" cy="1144372"/>
            </a:xfrm>
            <a:custGeom>
              <a:avLst/>
              <a:gdLst/>
              <a:ahLst/>
              <a:cxnLst/>
              <a:rect r="r" b="b" t="t" l="l"/>
              <a:pathLst>
                <a:path h="1144372" w="2610734">
                  <a:moveTo>
                    <a:pt x="0" y="0"/>
                  </a:moveTo>
                  <a:lnTo>
                    <a:pt x="2610734" y="0"/>
                  </a:lnTo>
                  <a:lnTo>
                    <a:pt x="2610734" y="1144372"/>
                  </a:lnTo>
                  <a:lnTo>
                    <a:pt x="0" y="1144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7762870" y="6923331"/>
            <a:ext cx="2912362" cy="135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5"/>
              </a:lnSpc>
            </a:pPr>
            <a:r>
              <a:rPr lang="en-US" sz="154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Permite una administración centralizada de la base de datos (seguridad, backups, actualizaciones), lo cual es eficiente y seguro.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68392" y="5873890"/>
            <a:ext cx="2328538" cy="6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3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GESTIÓN CENTRALIZADA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126794" y="5279613"/>
            <a:ext cx="3239972" cy="1470516"/>
            <a:chOff x="0" y="0"/>
            <a:chExt cx="4319962" cy="1960688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535373"/>
              <a:ext cx="3828450" cy="1425315"/>
              <a:chOff x="0" y="0"/>
              <a:chExt cx="521785" cy="19425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21785" cy="194258"/>
              </a:xfrm>
              <a:custGeom>
                <a:avLst/>
                <a:gdLst/>
                <a:ahLst/>
                <a:cxnLst/>
                <a:rect r="r" b="b" t="t" l="l"/>
                <a:pathLst>
                  <a:path h="194258" w="521785">
                    <a:moveTo>
                      <a:pt x="0" y="0"/>
                    </a:moveTo>
                    <a:lnTo>
                      <a:pt x="521785" y="0"/>
                    </a:lnTo>
                    <a:lnTo>
                      <a:pt x="521785" y="194258"/>
                    </a:lnTo>
                    <a:lnTo>
                      <a:pt x="0" y="19425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2F6FC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21785" cy="241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1709228" y="0"/>
              <a:ext cx="2610734" cy="1144372"/>
            </a:xfrm>
            <a:custGeom>
              <a:avLst/>
              <a:gdLst/>
              <a:ahLst/>
              <a:cxnLst/>
              <a:rect r="r" b="b" t="t" l="l"/>
              <a:pathLst>
                <a:path h="1144372" w="2610734">
                  <a:moveTo>
                    <a:pt x="0" y="0"/>
                  </a:moveTo>
                  <a:lnTo>
                    <a:pt x="2610734" y="0"/>
                  </a:lnTo>
                  <a:lnTo>
                    <a:pt x="2610734" y="1144372"/>
                  </a:lnTo>
                  <a:lnTo>
                    <a:pt x="0" y="1144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1183557" y="6923331"/>
            <a:ext cx="2937764" cy="189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5"/>
              </a:lnSpc>
            </a:pPr>
            <a:r>
              <a:rPr lang="en-US" sz="154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sistema puede escalar verticalmente (mejorando el servidor de la base de datos) para hacer frente al crecimiento de la institución y a los picos de demanda durante los periodos de matrícula.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53522" y="5873890"/>
            <a:ext cx="2328538" cy="6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3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ESCALABILIDAD SUFICIENTE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4719191" y="5279613"/>
            <a:ext cx="3239972" cy="1470516"/>
            <a:chOff x="0" y="0"/>
            <a:chExt cx="4319962" cy="196068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535373"/>
              <a:ext cx="3828450" cy="1425315"/>
              <a:chOff x="0" y="0"/>
              <a:chExt cx="521785" cy="19425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21785" cy="194258"/>
              </a:xfrm>
              <a:custGeom>
                <a:avLst/>
                <a:gdLst/>
                <a:ahLst/>
                <a:cxnLst/>
                <a:rect r="r" b="b" t="t" l="l"/>
                <a:pathLst>
                  <a:path h="194258" w="521785">
                    <a:moveTo>
                      <a:pt x="0" y="0"/>
                    </a:moveTo>
                    <a:lnTo>
                      <a:pt x="521785" y="0"/>
                    </a:lnTo>
                    <a:lnTo>
                      <a:pt x="521785" y="194258"/>
                    </a:lnTo>
                    <a:lnTo>
                      <a:pt x="0" y="19425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2F6FC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21785" cy="241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1709228" y="0"/>
              <a:ext cx="2610734" cy="1144372"/>
            </a:xfrm>
            <a:custGeom>
              <a:avLst/>
              <a:gdLst/>
              <a:ahLst/>
              <a:cxnLst/>
              <a:rect r="r" b="b" t="t" l="l"/>
              <a:pathLst>
                <a:path h="1144372" w="2610734">
                  <a:moveTo>
                    <a:pt x="0" y="0"/>
                  </a:moveTo>
                  <a:lnTo>
                    <a:pt x="2610734" y="0"/>
                  </a:lnTo>
                  <a:lnTo>
                    <a:pt x="2610734" y="1144372"/>
                  </a:lnTo>
                  <a:lnTo>
                    <a:pt x="0" y="1144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14775954" y="6923331"/>
            <a:ext cx="2937764" cy="217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5"/>
              </a:lnSpc>
            </a:pPr>
            <a:r>
              <a:rPr lang="en-US" sz="154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Es una solución probada, madura y más económica de implementar y mantener en comparación con una arquitectura distribuida completa, que sería un exceso para las necesidades de la mayoría de las instituciones académicas.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945918" y="5873890"/>
            <a:ext cx="2328538" cy="6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3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COSTO-EFECTIVIDAD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16177" y="4403694"/>
            <a:ext cx="8825531" cy="64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8"/>
              </a:lnSpc>
            </a:pPr>
            <a:r>
              <a:rPr lang="en-US" sz="4800" b="true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JUSTIFICACIÓN:</a:t>
            </a:r>
          </a:p>
        </p:txBody>
      </p: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20314" y="4854373"/>
            <a:ext cx="10111821" cy="9475619"/>
          </a:xfrm>
          <a:custGeom>
            <a:avLst/>
            <a:gdLst/>
            <a:ahLst/>
            <a:cxnLst/>
            <a:rect r="r" b="b" t="t" l="l"/>
            <a:pathLst>
              <a:path h="9475619" w="10111821">
                <a:moveTo>
                  <a:pt x="0" y="0"/>
                </a:moveTo>
                <a:lnTo>
                  <a:pt x="10111822" y="0"/>
                </a:lnTo>
                <a:lnTo>
                  <a:pt x="10111822" y="9475619"/>
                </a:lnTo>
                <a:lnTo>
                  <a:pt x="0" y="9475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5355" y="1028700"/>
            <a:ext cx="8337290" cy="8229600"/>
          </a:xfrm>
          <a:custGeom>
            <a:avLst/>
            <a:gdLst/>
            <a:ahLst/>
            <a:cxnLst/>
            <a:rect r="r" b="b" t="t" l="l"/>
            <a:pathLst>
              <a:path h="8229600" w="8337290">
                <a:moveTo>
                  <a:pt x="0" y="0"/>
                </a:moveTo>
                <a:lnTo>
                  <a:pt x="8337290" y="0"/>
                </a:lnTo>
                <a:lnTo>
                  <a:pt x="83372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6076" y="3988890"/>
            <a:ext cx="6994027" cy="208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95"/>
              </a:lnSpc>
            </a:pPr>
            <a:r>
              <a:rPr lang="en-US" sz="1221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GRACIAS</a:t>
            </a:r>
          </a:p>
        </p:txBody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11908" y="-3649234"/>
            <a:ext cx="14832699" cy="14325915"/>
          </a:xfrm>
          <a:custGeom>
            <a:avLst/>
            <a:gdLst/>
            <a:ahLst/>
            <a:cxnLst/>
            <a:rect r="r" b="b" t="t" l="l"/>
            <a:pathLst>
              <a:path h="14325915" w="14832699">
                <a:moveTo>
                  <a:pt x="0" y="0"/>
                </a:moveTo>
                <a:lnTo>
                  <a:pt x="14832700" y="0"/>
                </a:lnTo>
                <a:lnTo>
                  <a:pt x="14832700" y="14325915"/>
                </a:lnTo>
                <a:lnTo>
                  <a:pt x="0" y="14325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20982" y="-773820"/>
            <a:ext cx="9682001" cy="96820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8699" t="0" r="-869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029200" y="815567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4005" y="1854468"/>
            <a:ext cx="5622069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ARQUITECTURA CENTRALIZADA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4005" y="3875281"/>
            <a:ext cx="5622069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Todos los datos y el propio Sistema Gestor de Base de Datos (SGBD) residen en una única computadora central, generalmente un mainframe o un servidor potente. Los usuarios acceden a los datos a través de terminales "tontas" que solo muestran información, ya que todo el procesamiento ocurre en el servidor central.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1808" y="2399403"/>
            <a:ext cx="5117764" cy="2669767"/>
          </a:xfrm>
          <a:custGeom>
            <a:avLst/>
            <a:gdLst/>
            <a:ahLst/>
            <a:cxnLst/>
            <a:rect r="r" b="b" t="t" l="l"/>
            <a:pathLst>
              <a:path h="2669767" w="5117764">
                <a:moveTo>
                  <a:pt x="0" y="0"/>
                </a:moveTo>
                <a:lnTo>
                  <a:pt x="5117764" y="0"/>
                </a:lnTo>
                <a:lnTo>
                  <a:pt x="5117764" y="2669767"/>
                </a:lnTo>
                <a:lnTo>
                  <a:pt x="0" y="266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68594" y="5901416"/>
            <a:ext cx="5394589" cy="5372111"/>
          </a:xfrm>
          <a:custGeom>
            <a:avLst/>
            <a:gdLst/>
            <a:ahLst/>
            <a:cxnLst/>
            <a:rect r="r" b="b" t="t" l="l"/>
            <a:pathLst>
              <a:path h="5372111" w="5394589">
                <a:moveTo>
                  <a:pt x="0" y="0"/>
                </a:moveTo>
                <a:lnTo>
                  <a:pt x="5394588" y="0"/>
                </a:lnTo>
                <a:lnTo>
                  <a:pt x="5394588" y="5372111"/>
                </a:lnTo>
                <a:lnTo>
                  <a:pt x="0" y="5372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8350" y="3278366"/>
            <a:ext cx="5171629" cy="4790221"/>
          </a:xfrm>
          <a:custGeom>
            <a:avLst/>
            <a:gdLst/>
            <a:ahLst/>
            <a:cxnLst/>
            <a:rect r="r" b="b" t="t" l="l"/>
            <a:pathLst>
              <a:path h="4790221" w="5171629">
                <a:moveTo>
                  <a:pt x="0" y="0"/>
                </a:moveTo>
                <a:lnTo>
                  <a:pt x="5171630" y="0"/>
                </a:lnTo>
                <a:lnTo>
                  <a:pt x="5171630" y="4790221"/>
                </a:lnTo>
                <a:lnTo>
                  <a:pt x="0" y="47902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5056" y="1773750"/>
            <a:ext cx="544859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CARACTERÍSTICAS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5491" y="2960857"/>
            <a:ext cx="421039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PUNTO ÚNICO DE CONTROL: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75491" y="3587459"/>
            <a:ext cx="468220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 la administración, seguridad y gestión de datos se concentra en un solo lugar.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21808" y="6006746"/>
            <a:ext cx="5117764" cy="2669767"/>
          </a:xfrm>
          <a:custGeom>
            <a:avLst/>
            <a:gdLst/>
            <a:ahLst/>
            <a:cxnLst/>
            <a:rect r="r" b="b" t="t" l="l"/>
            <a:pathLst>
              <a:path h="2669767" w="5117764">
                <a:moveTo>
                  <a:pt x="0" y="0"/>
                </a:moveTo>
                <a:lnTo>
                  <a:pt x="5117764" y="0"/>
                </a:lnTo>
                <a:lnTo>
                  <a:pt x="5117764" y="2669767"/>
                </a:lnTo>
                <a:lnTo>
                  <a:pt x="0" y="266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75491" y="6234441"/>
            <a:ext cx="4210397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DEPENDENCIA DEL HARDWARE CENTRAL: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5491" y="7194802"/>
            <a:ext cx="468220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rendimiento y la disponibilidad dependen completamente del servidor central.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52972" y="2399403"/>
            <a:ext cx="5117764" cy="2669767"/>
          </a:xfrm>
          <a:custGeom>
            <a:avLst/>
            <a:gdLst/>
            <a:ahLst/>
            <a:cxnLst/>
            <a:rect r="r" b="b" t="t" l="l"/>
            <a:pathLst>
              <a:path h="2669767" w="5117764">
                <a:moveTo>
                  <a:pt x="0" y="0"/>
                </a:moveTo>
                <a:lnTo>
                  <a:pt x="5117764" y="0"/>
                </a:lnTo>
                <a:lnTo>
                  <a:pt x="5117764" y="2669767"/>
                </a:lnTo>
                <a:lnTo>
                  <a:pt x="0" y="266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106655" y="2960857"/>
            <a:ext cx="421039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SIMPLICIDAD DE DISEÑO: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06655" y="3686662"/>
            <a:ext cx="468220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Es el modelo más simple de implementar y mantener.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652972" y="6006746"/>
            <a:ext cx="5117764" cy="2669767"/>
          </a:xfrm>
          <a:custGeom>
            <a:avLst/>
            <a:gdLst/>
            <a:ahLst/>
            <a:cxnLst/>
            <a:rect r="r" b="b" t="t" l="l"/>
            <a:pathLst>
              <a:path h="2669767" w="5117764">
                <a:moveTo>
                  <a:pt x="0" y="0"/>
                </a:moveTo>
                <a:lnTo>
                  <a:pt x="5117764" y="0"/>
                </a:lnTo>
                <a:lnTo>
                  <a:pt x="5117764" y="2669767"/>
                </a:lnTo>
                <a:lnTo>
                  <a:pt x="0" y="266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106655" y="6546222"/>
            <a:ext cx="421039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ALTA CONSISTENCIA: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06655" y="7194802"/>
            <a:ext cx="468220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 estar todos los datos en un solo lugar, garantizar la integridad y consistencia es más sencillo.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07064" y="2273840"/>
            <a:ext cx="5995109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DESVENTAJAS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27405" y="-174995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0545" y="8814732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0"/>
                </a:moveTo>
                <a:lnTo>
                  <a:pt x="4303256" y="0"/>
                </a:lnTo>
                <a:lnTo>
                  <a:pt x="4303256" y="2033288"/>
                </a:lnTo>
                <a:lnTo>
                  <a:pt x="0" y="2033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78083" y="2268104"/>
            <a:ext cx="1077585" cy="1318147"/>
          </a:xfrm>
          <a:custGeom>
            <a:avLst/>
            <a:gdLst/>
            <a:ahLst/>
            <a:cxnLst/>
            <a:rect r="r" b="b" t="t" l="l"/>
            <a:pathLst>
              <a:path h="1318147" w="1077585">
                <a:moveTo>
                  <a:pt x="0" y="0"/>
                </a:moveTo>
                <a:lnTo>
                  <a:pt x="1077585" y="0"/>
                </a:lnTo>
                <a:lnTo>
                  <a:pt x="1077585" y="1318146"/>
                </a:lnTo>
                <a:lnTo>
                  <a:pt x="0" y="131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74000" y="3936318"/>
            <a:ext cx="1951027" cy="1355964"/>
          </a:xfrm>
          <a:custGeom>
            <a:avLst/>
            <a:gdLst/>
            <a:ahLst/>
            <a:cxnLst/>
            <a:rect r="r" b="b" t="t" l="l"/>
            <a:pathLst>
              <a:path h="1355964" w="1951027">
                <a:moveTo>
                  <a:pt x="0" y="0"/>
                </a:moveTo>
                <a:lnTo>
                  <a:pt x="1951027" y="0"/>
                </a:lnTo>
                <a:lnTo>
                  <a:pt x="1951027" y="1355964"/>
                </a:lnTo>
                <a:lnTo>
                  <a:pt x="0" y="13559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391" y="5629391"/>
            <a:ext cx="2034962" cy="1360881"/>
          </a:xfrm>
          <a:custGeom>
            <a:avLst/>
            <a:gdLst/>
            <a:ahLst/>
            <a:cxnLst/>
            <a:rect r="r" b="b" t="t" l="l"/>
            <a:pathLst>
              <a:path h="1360881" w="2034962">
                <a:moveTo>
                  <a:pt x="0" y="0"/>
                </a:moveTo>
                <a:lnTo>
                  <a:pt x="2034963" y="0"/>
                </a:lnTo>
                <a:lnTo>
                  <a:pt x="2034963" y="1360881"/>
                </a:lnTo>
                <a:lnTo>
                  <a:pt x="0" y="13608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1351" y="7361430"/>
            <a:ext cx="1504340" cy="1504340"/>
          </a:xfrm>
          <a:custGeom>
            <a:avLst/>
            <a:gdLst/>
            <a:ahLst/>
            <a:cxnLst/>
            <a:rect r="r" b="b" t="t" l="l"/>
            <a:pathLst>
              <a:path h="1504340" w="1504340">
                <a:moveTo>
                  <a:pt x="0" y="0"/>
                </a:moveTo>
                <a:lnTo>
                  <a:pt x="1504339" y="0"/>
                </a:lnTo>
                <a:lnTo>
                  <a:pt x="1504339" y="1504339"/>
                </a:lnTo>
                <a:lnTo>
                  <a:pt x="0" y="15043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4785"/>
            <a:ext cx="550580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VENTAJAS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66483" y="3889567"/>
            <a:ext cx="351667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INTEGRIDAD DE DATOS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56206" y="5587557"/>
            <a:ext cx="385451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COSTOS INICIALES BAJOS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07892" y="3519575"/>
            <a:ext cx="4901800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Punto Único de Fallo:</a:t>
            </a: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Si el servidor central falla, todo el sistema se vuelve inaccesible.</a:t>
            </a:r>
          </a:p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Baja Escalabilidad:</a:t>
            </a: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Es difícil y costoso aumentar la capacidad (escalabilidad vertical).</a:t>
            </a:r>
          </a:p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Cuello de Botella:</a:t>
            </a: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Todo el tráfico de procesamiento pasa por el servidor central, lo que puede degradar el rendimiento con muchos usuarios.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01351" y="2538635"/>
            <a:ext cx="4006032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Más fácil de proteger al tener un único punto de acceso y almacenamiento.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66483" y="4238183"/>
            <a:ext cx="35166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Alta consistencia y control sobre la redundancia de datos.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6206" y="5936173"/>
            <a:ext cx="385451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Menor complejidad en hardware y software si la escala es pequeña.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01351" y="2190020"/>
            <a:ext cx="189455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SEGURIDAD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22662" y="7295072"/>
            <a:ext cx="413533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MANTENIMIENTO SENCILLO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22662" y="7657428"/>
            <a:ext cx="351667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Las actualizaciones y copias de seguridad se realizan en una sola máquina.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27144" y="5678140"/>
            <a:ext cx="1869891" cy="1869891"/>
            <a:chOff x="0" y="0"/>
            <a:chExt cx="492482" cy="4924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482" cy="492482"/>
            </a:xfrm>
            <a:custGeom>
              <a:avLst/>
              <a:gdLst/>
              <a:ahLst/>
              <a:cxnLst/>
              <a:rect r="r" b="b" t="t" l="l"/>
              <a:pathLst>
                <a:path h="492482" w="492482">
                  <a:moveTo>
                    <a:pt x="91087" y="0"/>
                  </a:moveTo>
                  <a:lnTo>
                    <a:pt x="401395" y="0"/>
                  </a:lnTo>
                  <a:cubicBezTo>
                    <a:pt x="451701" y="0"/>
                    <a:pt x="492482" y="40781"/>
                    <a:pt x="492482" y="91087"/>
                  </a:cubicBezTo>
                  <a:lnTo>
                    <a:pt x="492482" y="401395"/>
                  </a:lnTo>
                  <a:cubicBezTo>
                    <a:pt x="492482" y="451701"/>
                    <a:pt x="451701" y="492482"/>
                    <a:pt x="401395" y="492482"/>
                  </a:cubicBezTo>
                  <a:lnTo>
                    <a:pt x="91087" y="492482"/>
                  </a:lnTo>
                  <a:cubicBezTo>
                    <a:pt x="66929" y="492482"/>
                    <a:pt x="43761" y="482885"/>
                    <a:pt x="26679" y="465803"/>
                  </a:cubicBezTo>
                  <a:cubicBezTo>
                    <a:pt x="9597" y="448721"/>
                    <a:pt x="0" y="425553"/>
                    <a:pt x="0" y="401395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5F4F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2482" cy="540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11298" y="5678140"/>
            <a:ext cx="1869891" cy="1869891"/>
            <a:chOff x="0" y="0"/>
            <a:chExt cx="492482" cy="492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2482" cy="492482"/>
            </a:xfrm>
            <a:custGeom>
              <a:avLst/>
              <a:gdLst/>
              <a:ahLst/>
              <a:cxnLst/>
              <a:rect r="r" b="b" t="t" l="l"/>
              <a:pathLst>
                <a:path h="492482" w="492482">
                  <a:moveTo>
                    <a:pt x="91087" y="0"/>
                  </a:moveTo>
                  <a:lnTo>
                    <a:pt x="401395" y="0"/>
                  </a:lnTo>
                  <a:cubicBezTo>
                    <a:pt x="451701" y="0"/>
                    <a:pt x="492482" y="40781"/>
                    <a:pt x="492482" y="91087"/>
                  </a:cubicBezTo>
                  <a:lnTo>
                    <a:pt x="492482" y="401395"/>
                  </a:lnTo>
                  <a:cubicBezTo>
                    <a:pt x="492482" y="451701"/>
                    <a:pt x="451701" y="492482"/>
                    <a:pt x="401395" y="492482"/>
                  </a:cubicBezTo>
                  <a:lnTo>
                    <a:pt x="91087" y="492482"/>
                  </a:lnTo>
                  <a:cubicBezTo>
                    <a:pt x="66929" y="492482"/>
                    <a:pt x="43761" y="482885"/>
                    <a:pt x="26679" y="465803"/>
                  </a:cubicBezTo>
                  <a:cubicBezTo>
                    <a:pt x="9597" y="448721"/>
                    <a:pt x="0" y="425553"/>
                    <a:pt x="0" y="401395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5F4F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2482" cy="540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90964" y="5678140"/>
            <a:ext cx="1869891" cy="1869891"/>
            <a:chOff x="0" y="0"/>
            <a:chExt cx="492482" cy="4924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2482" cy="492482"/>
            </a:xfrm>
            <a:custGeom>
              <a:avLst/>
              <a:gdLst/>
              <a:ahLst/>
              <a:cxnLst/>
              <a:rect r="r" b="b" t="t" l="l"/>
              <a:pathLst>
                <a:path h="492482" w="492482">
                  <a:moveTo>
                    <a:pt x="91087" y="0"/>
                  </a:moveTo>
                  <a:lnTo>
                    <a:pt x="401395" y="0"/>
                  </a:lnTo>
                  <a:cubicBezTo>
                    <a:pt x="451701" y="0"/>
                    <a:pt x="492482" y="40781"/>
                    <a:pt x="492482" y="91087"/>
                  </a:cubicBezTo>
                  <a:lnTo>
                    <a:pt x="492482" y="401395"/>
                  </a:lnTo>
                  <a:cubicBezTo>
                    <a:pt x="492482" y="451701"/>
                    <a:pt x="451701" y="492482"/>
                    <a:pt x="401395" y="492482"/>
                  </a:cubicBezTo>
                  <a:lnTo>
                    <a:pt x="91087" y="492482"/>
                  </a:lnTo>
                  <a:cubicBezTo>
                    <a:pt x="66929" y="492482"/>
                    <a:pt x="43761" y="482885"/>
                    <a:pt x="26679" y="465803"/>
                  </a:cubicBezTo>
                  <a:cubicBezTo>
                    <a:pt x="9597" y="448721"/>
                    <a:pt x="0" y="425553"/>
                    <a:pt x="0" y="401395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5F4F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2482" cy="540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27528" y="233868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739346" y="233868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91653" y="5742649"/>
            <a:ext cx="1740874" cy="1740874"/>
          </a:xfrm>
          <a:custGeom>
            <a:avLst/>
            <a:gdLst/>
            <a:ahLst/>
            <a:cxnLst/>
            <a:rect r="r" b="b" t="t" l="l"/>
            <a:pathLst>
              <a:path h="1740874" w="1740874">
                <a:moveTo>
                  <a:pt x="0" y="0"/>
                </a:moveTo>
                <a:lnTo>
                  <a:pt x="1740874" y="0"/>
                </a:lnTo>
                <a:lnTo>
                  <a:pt x="1740874" y="1740873"/>
                </a:lnTo>
                <a:lnTo>
                  <a:pt x="0" y="1740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95327" y="5886367"/>
            <a:ext cx="1735447" cy="1453436"/>
          </a:xfrm>
          <a:custGeom>
            <a:avLst/>
            <a:gdLst/>
            <a:ahLst/>
            <a:cxnLst/>
            <a:rect r="r" b="b" t="t" l="l"/>
            <a:pathLst>
              <a:path h="1453436" w="1735447">
                <a:moveTo>
                  <a:pt x="0" y="0"/>
                </a:moveTo>
                <a:lnTo>
                  <a:pt x="1735446" y="0"/>
                </a:lnTo>
                <a:lnTo>
                  <a:pt x="1735446" y="1453437"/>
                </a:lnTo>
                <a:lnTo>
                  <a:pt x="0" y="14534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20066" y="5807241"/>
            <a:ext cx="1611688" cy="1611688"/>
          </a:xfrm>
          <a:custGeom>
            <a:avLst/>
            <a:gdLst/>
            <a:ahLst/>
            <a:cxnLst/>
            <a:rect r="r" b="b" t="t" l="l"/>
            <a:pathLst>
              <a:path h="1611688" w="1611688">
                <a:moveTo>
                  <a:pt x="0" y="0"/>
                </a:moveTo>
                <a:lnTo>
                  <a:pt x="1611688" y="0"/>
                </a:lnTo>
                <a:lnTo>
                  <a:pt x="1611688" y="1611689"/>
                </a:lnTo>
                <a:lnTo>
                  <a:pt x="0" y="1611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05599" y="1262422"/>
            <a:ext cx="11914903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EJEMPLO DE IMPLEMENTACIÓN CON DBMS ACTUALES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92918" y="7995259"/>
            <a:ext cx="2783171" cy="43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54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MySQL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71464" y="7801999"/>
            <a:ext cx="2783171" cy="88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54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Microsoft SQL Server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50011" y="7995259"/>
            <a:ext cx="2783171" cy="43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54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Oracle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28932" y="3472856"/>
            <a:ext cx="1203013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Una implementación podría ser una pequeña empresa que ejecuta una única instancia de MySQL, Microsoft SQL Server u Oracle en un solo servidor local para una aplicación interna de contabilidad o inventario.</a:t>
            </a: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9937" y="-941138"/>
            <a:ext cx="8662133" cy="8626040"/>
          </a:xfrm>
          <a:custGeom>
            <a:avLst/>
            <a:gdLst/>
            <a:ahLst/>
            <a:cxnLst/>
            <a:rect r="r" b="b" t="t" l="l"/>
            <a:pathLst>
              <a:path h="8626040" w="8662133">
                <a:moveTo>
                  <a:pt x="0" y="0"/>
                </a:moveTo>
                <a:lnTo>
                  <a:pt x="8662132" y="0"/>
                </a:lnTo>
                <a:lnTo>
                  <a:pt x="8662132" y="8626041"/>
                </a:lnTo>
                <a:lnTo>
                  <a:pt x="0" y="8626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91660" y="3371883"/>
            <a:ext cx="6389006" cy="6213308"/>
          </a:xfrm>
          <a:custGeom>
            <a:avLst/>
            <a:gdLst/>
            <a:ahLst/>
            <a:cxnLst/>
            <a:rect r="r" b="b" t="t" l="l"/>
            <a:pathLst>
              <a:path h="6213308" w="6389006">
                <a:moveTo>
                  <a:pt x="0" y="0"/>
                </a:moveTo>
                <a:lnTo>
                  <a:pt x="6389005" y="0"/>
                </a:lnTo>
                <a:lnTo>
                  <a:pt x="6389005" y="6213308"/>
                </a:lnTo>
                <a:lnTo>
                  <a:pt x="0" y="62133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3258" y="1918552"/>
            <a:ext cx="9808402" cy="19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82"/>
              </a:lnSpc>
            </a:pPr>
            <a:r>
              <a:rPr lang="en-US" sz="13205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Arquitectura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3258" y="3742501"/>
            <a:ext cx="8729344" cy="394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82"/>
              </a:lnSpc>
            </a:pPr>
            <a:r>
              <a:rPr lang="en-US" sz="13205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Cliente-Servidor</a:t>
            </a: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01182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831770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6669" y="1743394"/>
            <a:ext cx="7083283" cy="70832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9317" t="-9697" r="-949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317705" y="3173730"/>
            <a:ext cx="7602451" cy="196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2000" spc="-588">
                <a:solidFill>
                  <a:srgbClr val="00FAFF"/>
                </a:solidFill>
                <a:latin typeface="Proxima Nova"/>
                <a:ea typeface="Proxima Nova"/>
                <a:cs typeface="Proxima Nova"/>
                <a:sym typeface="Proxima Nova"/>
              </a:rPr>
              <a:t>DEFINICIÓN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7705" y="5265985"/>
            <a:ext cx="8174481" cy="233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7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Divide la carga de trabajo entre dos componentes principales: el cliente y el servidor. El cliente (ej. una aplicación de escritorio, un navegador web) se encarga de la interfaz de usuario y la lógica de presentación. El servidor (una máquina potente) aloja el SGBD y se encarga del almacenamiento, la recuperación de datos, la seguridad y la ejecución de la lógica de negocio.</a:t>
            </a:r>
          </a:p>
        </p:txBody>
      </p:sp>
    </p:spTree>
  </p:cSld>
  <p:clrMapOvr>
    <a:masterClrMapping/>
  </p:clrMapOvr>
  <p:transition spd="fast">
    <p:cover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80947" y="-102870"/>
            <a:ext cx="7807214" cy="780721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666" t="0" r="-2066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525393" y="6723500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4" y="0"/>
                </a:lnTo>
                <a:lnTo>
                  <a:pt x="4696704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932" y="3609097"/>
            <a:ext cx="1321974" cy="1652467"/>
          </a:xfrm>
          <a:custGeom>
            <a:avLst/>
            <a:gdLst/>
            <a:ahLst/>
            <a:cxnLst/>
            <a:rect r="r" b="b" t="t" l="l"/>
            <a:pathLst>
              <a:path h="1652467" w="1321974">
                <a:moveTo>
                  <a:pt x="0" y="0"/>
                </a:moveTo>
                <a:lnTo>
                  <a:pt x="1321974" y="0"/>
                </a:lnTo>
                <a:lnTo>
                  <a:pt x="1321974" y="1652467"/>
                </a:lnTo>
                <a:lnTo>
                  <a:pt x="0" y="16524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52581" y="3479153"/>
            <a:ext cx="1917571" cy="1840868"/>
          </a:xfrm>
          <a:custGeom>
            <a:avLst/>
            <a:gdLst/>
            <a:ahLst/>
            <a:cxnLst/>
            <a:rect r="r" b="b" t="t" l="l"/>
            <a:pathLst>
              <a:path h="1840868" w="1917571">
                <a:moveTo>
                  <a:pt x="0" y="0"/>
                </a:moveTo>
                <a:lnTo>
                  <a:pt x="1917571" y="0"/>
                </a:lnTo>
                <a:lnTo>
                  <a:pt x="1917571" y="1840869"/>
                </a:lnTo>
                <a:lnTo>
                  <a:pt x="0" y="1840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80422" y="3574260"/>
            <a:ext cx="1632287" cy="1745762"/>
          </a:xfrm>
          <a:custGeom>
            <a:avLst/>
            <a:gdLst/>
            <a:ahLst/>
            <a:cxnLst/>
            <a:rect r="r" b="b" t="t" l="l"/>
            <a:pathLst>
              <a:path h="1745762" w="1632287">
                <a:moveTo>
                  <a:pt x="0" y="0"/>
                </a:moveTo>
                <a:lnTo>
                  <a:pt x="1632287" y="0"/>
                </a:lnTo>
                <a:lnTo>
                  <a:pt x="1632287" y="1745762"/>
                </a:lnTo>
                <a:lnTo>
                  <a:pt x="0" y="17457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00055" y="3609097"/>
            <a:ext cx="1604387" cy="1720522"/>
          </a:xfrm>
          <a:custGeom>
            <a:avLst/>
            <a:gdLst/>
            <a:ahLst/>
            <a:cxnLst/>
            <a:rect r="r" b="b" t="t" l="l"/>
            <a:pathLst>
              <a:path h="1720522" w="1604387">
                <a:moveTo>
                  <a:pt x="0" y="0"/>
                </a:moveTo>
                <a:lnTo>
                  <a:pt x="1604386" y="0"/>
                </a:lnTo>
                <a:lnTo>
                  <a:pt x="1604386" y="1720522"/>
                </a:lnTo>
                <a:lnTo>
                  <a:pt x="0" y="17205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63939" y="1900922"/>
            <a:ext cx="7848544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CARACTERÍSTICAS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6501" y="5423489"/>
            <a:ext cx="189455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DIVISIÓN DE TAREAS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5594" y="5423489"/>
            <a:ext cx="189455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COMUNICACIÓN POR RED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80422" y="5423489"/>
            <a:ext cx="189455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RECURSOS COMPARTIDOS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501" y="6200729"/>
            <a:ext cx="207847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 lógica de presentación está separada de la lógica de datos.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13622" y="6214417"/>
            <a:ext cx="208572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cliente y el servidor se comunican a través de una red.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80422" y="6232437"/>
            <a:ext cx="219669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servidor gestiona el acceso concurrente a los datos por parte de múltiples clientes.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04471" y="5423489"/>
            <a:ext cx="189455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ESCALABILIDAD INDEPENDIENTE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04471" y="6214417"/>
            <a:ext cx="220082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 puede mejorar el hardware del servidor sin afectar a los clientes, y viceversa.</a:t>
            </a: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82291" y="1028700"/>
            <a:ext cx="4258605" cy="4768786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43316" t="0" r="-4331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502114" y="1028700"/>
            <a:ext cx="4258605" cy="4768786"/>
            <a:chOff x="0" y="0"/>
            <a:chExt cx="6350000" cy="7110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l="-49537" t="0" r="-4953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35861" y="3270218"/>
            <a:ext cx="7149409" cy="196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b="true" sz="12000" spc="-588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VENTAJAS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217" y="7716520"/>
            <a:ext cx="3626130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6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Es más fácil mejorar la capacidad del servidor (escalabilidad vertical) o añadir más servidores.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898" y="6440716"/>
            <a:ext cx="2999207" cy="105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MAYOR ESCALABILIDAD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5847" y="7716520"/>
            <a:ext cx="3626130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6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 distribución del procesamiento entre cliente y servidor evita los cuellos de botella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26322" y="6440716"/>
            <a:ext cx="2565819" cy="105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MEJOR REND</a:t>
            </a: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IMIENTO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8877" y="7716520"/>
            <a:ext cx="3626130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6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cliente y el servidor pueden operar en diferentes plataformas de hardware y software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08877" y="6707416"/>
            <a:ext cx="2407557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FLEXIB</a:t>
            </a: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ILIDAD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33170" y="7716520"/>
            <a:ext cx="3626130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6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Aunque los clientes están distribuidos, los datos y la lógica principal se gestionan centralmente.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33170" y="5952712"/>
            <a:ext cx="4119661" cy="15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MANTEN</a:t>
            </a:r>
            <a:r>
              <a:rPr lang="en-US" b="true" sz="3200" spc="-156">
                <a:solidFill>
                  <a:srgbClr val="12F6F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IMIENTO CENTRALIZADO DEL SERVIDOR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DAGyy_f8WjM</dc:identifier>
  <dcterms:modified xsi:type="dcterms:W3CDTF">2011-08-01T06:04:30Z</dcterms:modified>
  <cp:revision>1</cp:revision>
  <dc:title>Informe técnico comparativo</dc:title>
</cp:coreProperties>
</file>